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63" r:id="rId5"/>
    <p:sldId id="364" r:id="rId6"/>
    <p:sldId id="367" r:id="rId7"/>
    <p:sldId id="365" r:id="rId8"/>
    <p:sldId id="368"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9" d="100"/>
          <a:sy n="109" d="100"/>
        </p:scale>
        <p:origin x="33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410701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178208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238861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E0C9F681-9C9E-43F6-8F84-ED237973E97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967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WG2 Meeting #148E	</a:t>
            </a:r>
          </a:p>
          <a:p>
            <a:pPr eaLnBrk="1" hangingPunct="1">
              <a:defRPr/>
            </a:pPr>
            <a:r>
              <a:rPr lang="en-US" altLang="en-US" sz="1200" b="1" dirty="0">
                <a:latin typeface="Arial "/>
              </a:rPr>
              <a:t>E-Meeting, 15th – 19th November 2021</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S2-2108975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65125"/>
            <a:ext cx="10515600" cy="1325563"/>
          </a:xfrm>
        </p:spPr>
        <p:txBody>
          <a:bodyPr/>
          <a:lstStyle/>
          <a:p>
            <a:r>
              <a:rPr lang="en-GB" altLang="en-US" sz="3600" dirty="0"/>
              <a:t>Location based services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sz="1600" dirty="0"/>
              <a:t>Background:</a:t>
            </a:r>
          </a:p>
          <a:p>
            <a:r>
              <a:rPr lang="en-GB" altLang="en-US" sz="1600" dirty="0"/>
              <a:t> for individual fallback the following procedure is agreed (see Clause 6.2.1 of TS 23.247)</a:t>
            </a:r>
          </a:p>
          <a:p>
            <a:pPr marL="457200" lvl="1" indent="0">
              <a:buNone/>
            </a:pPr>
            <a:r>
              <a:rPr lang="en-GB" sz="1400" i="1" dirty="0">
                <a:effectLst/>
                <a:latin typeface="Times New Roman" panose="02020603050405020304" pitchFamily="18" charset="0"/>
                <a:ea typeface="DengXian" panose="02010600030101010101" pitchFamily="2" charset="-122"/>
              </a:rPr>
              <a:t>For multicast communication, local MBS and location dependent MBS services may be supported via 5GC Individual MBS traffic delivery towards RAN nodes not supporting MBS. If the SMF obtains a notification about the UE location, it checks whether the UE is still in the MBS service area of the multicast session. For a local MBS service, if the UE is no longer in the MBS service area, the SMF terminates the 5GC Individual MBS traffic delivery towards the UE. For a location dependent MBS service, if the UE is no longer in the current MBS service area, the SMF determines whether the UE is in another MBS service area of the multicast session; if so, the SMF configures the UPF to send multicast data relating to the new MBS service area towards the UE. If the SMF terminates the 5GC Individual MBS traffic delivery towards the UE, it unsubscribes at the AMF from the notifications about the UE location or "UE moving in or out of a subscribed "Area Of Interest" event using the </a:t>
            </a:r>
            <a:r>
              <a:rPr lang="en-GB" sz="1400" i="1" dirty="0" err="1">
                <a:effectLst/>
                <a:latin typeface="Times New Roman" panose="02020603050405020304" pitchFamily="18" charset="0"/>
                <a:ea typeface="DengXian" panose="02010600030101010101" pitchFamily="2" charset="-122"/>
              </a:rPr>
              <a:t>Namf_EventExposure</a:t>
            </a:r>
            <a:r>
              <a:rPr lang="en-GB" sz="1400" i="1" dirty="0">
                <a:effectLst/>
                <a:latin typeface="Times New Roman" panose="02020603050405020304" pitchFamily="18" charset="0"/>
                <a:ea typeface="DengXian" panose="02010600030101010101" pitchFamily="2" charset="-122"/>
              </a:rPr>
              <a:t> service.</a:t>
            </a:r>
            <a:endParaRPr lang="en-US" sz="1400" i="1" dirty="0">
              <a:effectLst/>
              <a:latin typeface="Times New Roman" panose="02020603050405020304" pitchFamily="18" charset="0"/>
              <a:ea typeface="DengXian" panose="02010600030101010101" pitchFamily="2" charset="-122"/>
            </a:endParaRPr>
          </a:p>
          <a:p>
            <a:r>
              <a:rPr lang="en-GB" altLang="en-US" sz="1600" dirty="0"/>
              <a:t>For local MBS services the following is agreed (see Clause 6.2.2 of TS 23.247):</a:t>
            </a:r>
          </a:p>
          <a:p>
            <a:pPr marL="457200" lvl="1" indent="0">
              <a:spcBef>
                <a:spcPts val="600"/>
              </a:spcBef>
              <a:spcAft>
                <a:spcPts val="900"/>
              </a:spcAft>
              <a:buNone/>
            </a:pPr>
            <a:r>
              <a:rPr lang="en-GB" sz="1400" i="1" dirty="0">
                <a:effectLst/>
                <a:latin typeface="Times New Roman" panose="02020603050405020304" pitchFamily="18" charset="0"/>
                <a:ea typeface="DengXian" panose="02010600030101010101" pitchFamily="2" charset="-122"/>
              </a:rPr>
              <a:t>Depending on policy, for the multicast MBS service the network may remove UEs outside the MBS service area of the MBS session from the MBS session context after a grace period (e.g. by using a local configured timer).</a:t>
            </a:r>
            <a:endParaRPr lang="en-US" sz="1400" i="1" dirty="0">
              <a:effectLst/>
              <a:latin typeface="Times New Roman" panose="02020603050405020304" pitchFamily="18" charset="0"/>
              <a:ea typeface="DengXian" panose="02010600030101010101" pitchFamily="2" charset="-122"/>
            </a:endParaRPr>
          </a:p>
          <a:p>
            <a:r>
              <a:rPr lang="en-GB" altLang="en-US" sz="1600" dirty="0"/>
              <a:t>For location dependent MBS services the following is agreed(see Clause 6.2.3 of TS 23.247)</a:t>
            </a:r>
          </a:p>
          <a:p>
            <a:pPr marL="457200" lvl="1" indent="0">
              <a:buNone/>
            </a:pPr>
            <a:r>
              <a:rPr lang="en-GB" sz="1400" i="1" dirty="0">
                <a:effectLst/>
                <a:latin typeface="Times New Roman" panose="02020603050405020304" pitchFamily="18" charset="0"/>
                <a:ea typeface="DengXian" panose="02010600030101010101" pitchFamily="2" charset="-122"/>
              </a:rPr>
              <a:t>Depending on policy, for the multicast MBS service the network may remove UEs outside all MBS service areas of the MBS Session from the multicast MBS session context after a grace period (e.g. by using a local configured timer).</a:t>
            </a:r>
            <a:endParaRPr lang="en-US" sz="1400" i="1" dirty="0">
              <a:effectLst/>
              <a:latin typeface="Times New Roman" panose="02020603050405020304" pitchFamily="18" charset="0"/>
              <a:ea typeface="DengXian" panose="02010600030101010101" pitchFamily="2" charset="-122"/>
            </a:endParaRPr>
          </a:p>
          <a:p>
            <a:pPr marL="457200" lvl="1" indent="0">
              <a:buNone/>
            </a:pPr>
            <a:endParaRPr lang="en-GB" altLang="en-US" sz="1200" dirty="0"/>
          </a:p>
          <a:p>
            <a:endParaRPr lang="en-GB" altLang="en-US" sz="1600" dirty="0"/>
          </a:p>
          <a:p>
            <a:endParaRPr lang="en-GB" altLang="en-US" sz="16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64416B-5393-456F-A957-7A1145584C85}"/>
              </a:ext>
            </a:extLst>
          </p:cNvPr>
          <p:cNvSpPr>
            <a:spLocks noGrp="1"/>
          </p:cNvSpPr>
          <p:nvPr>
            <p:ph idx="1"/>
          </p:nvPr>
        </p:nvSpPr>
        <p:spPr>
          <a:xfrm>
            <a:off x="838200" y="1769165"/>
            <a:ext cx="10515600" cy="4407798"/>
          </a:xfrm>
        </p:spPr>
        <p:txBody>
          <a:bodyPr/>
          <a:lstStyle/>
          <a:p>
            <a:r>
              <a:rPr lang="de-DE" sz="2400" dirty="0"/>
              <a:t>Open </a:t>
            </a:r>
            <a:r>
              <a:rPr lang="de-DE" sz="2400" dirty="0" err="1"/>
              <a:t>issues</a:t>
            </a:r>
            <a:r>
              <a:rPr lang="de-DE" sz="2400" dirty="0"/>
              <a:t>:</a:t>
            </a:r>
          </a:p>
          <a:p>
            <a:pPr lvl="1"/>
            <a:r>
              <a:rPr lang="en-GB" altLang="en-US" sz="1600" dirty="0"/>
              <a:t>The following editor´s note in TS 23.247 needs to be addressed:</a:t>
            </a:r>
          </a:p>
          <a:p>
            <a:pPr marL="914400" lvl="2" indent="0">
              <a:buNone/>
            </a:pPr>
            <a:r>
              <a:rPr lang="en-GB" sz="1600" dirty="0">
                <a:solidFill>
                  <a:srgbClr val="FF0000"/>
                </a:solidFill>
                <a:effectLst/>
                <a:latin typeface="Times New Roman" panose="02020603050405020304" pitchFamily="18" charset="0"/>
                <a:ea typeface="DengXian" panose="02010600030101010101" pitchFamily="2" charset="-122"/>
              </a:rPr>
              <a:t>Editor's note: Procedures for the UE mobility between cells of one RAN node, e.g. when the UE leaves, enters or switches service areas due to mobility are ffs. For shared delivery it is FFS whether, the RAN node handles content switching due to mobility between service areas it serves autonomously or the core network needs notifications about this mobility to select new service areas. For the UE leaving a service area it is ffs whether the RAN node defers related notification for a grace period or the SMF defers removing UEs from the multicast session</a:t>
            </a:r>
            <a:r>
              <a:rPr lang="en-GB" sz="1600" dirty="0">
                <a:solidFill>
                  <a:srgbClr val="FF0000"/>
                </a:solidFill>
                <a:effectLst/>
                <a:latin typeface="Times New Roman" panose="02020603050405020304" pitchFamily="18" charset="0"/>
                <a:ea typeface="MS Mincho" panose="02020609040205080304" pitchFamily="49" charset="-128"/>
              </a:rPr>
              <a:t>.</a:t>
            </a:r>
            <a:r>
              <a:rPr lang="en-GB" sz="1600" dirty="0">
                <a:solidFill>
                  <a:srgbClr val="FF0000"/>
                </a:solidFill>
                <a:effectLst/>
                <a:latin typeface="Times New Roman" panose="02020603050405020304" pitchFamily="18" charset="0"/>
                <a:ea typeface="DengXian" panose="02010600030101010101" pitchFamily="2" charset="-122"/>
              </a:rPr>
              <a:t> Details require coordination with RAN</a:t>
            </a:r>
          </a:p>
          <a:p>
            <a:pPr lvl="1"/>
            <a:r>
              <a:rPr lang="en-GB" sz="1600" dirty="0"/>
              <a:t>Should the event subscription solution for individual fallback/non 5MBS capable RAN nodes also be applied towards 5MBS capable RAN nodes?</a:t>
            </a:r>
          </a:p>
          <a:p>
            <a:pPr lvl="1"/>
            <a:r>
              <a:rPr lang="en-GB" sz="1600" dirty="0"/>
              <a:t>Or should the RAN node switch autonomously between service areas for location based services?</a:t>
            </a:r>
          </a:p>
          <a:p>
            <a:pPr lvl="1"/>
            <a:r>
              <a:rPr lang="en-GB" sz="1600" dirty="0"/>
              <a:t>Depending on this, is only the service area where the UE is residing or all service areas served by a RAN node send to the RAN node when the UE joins or during handover?</a:t>
            </a:r>
          </a:p>
          <a:p>
            <a:pPr lvl="2"/>
            <a:r>
              <a:rPr lang="en-GB" sz="1600" dirty="0"/>
              <a:t>In the later case, either all service areas of the MBS session or only the service areas served by one RAN node could be communicated</a:t>
            </a:r>
          </a:p>
          <a:p>
            <a:pPr lvl="1"/>
            <a:r>
              <a:rPr lang="en-GB" sz="1600" dirty="0"/>
              <a:t>Does the RAN node inform the SMF immediately when the UE leaves the service area (local MBS) / all service areas (location dependent MBS) or apply a grace period before?</a:t>
            </a:r>
            <a:endParaRPr lang="en-US" sz="1600" dirty="0"/>
          </a:p>
          <a:p>
            <a:endParaRPr lang="en-US" dirty="0"/>
          </a:p>
        </p:txBody>
      </p:sp>
      <p:sp>
        <p:nvSpPr>
          <p:cNvPr id="3" name="Title 2">
            <a:extLst>
              <a:ext uri="{FF2B5EF4-FFF2-40B4-BE49-F238E27FC236}">
                <a16:creationId xmlns:a16="http://schemas.microsoft.com/office/drawing/2014/main" id="{BC0A3219-3E03-452C-A409-EA3EB8DBAC21}"/>
              </a:ext>
            </a:extLst>
          </p:cNvPr>
          <p:cNvSpPr>
            <a:spLocks noGrp="1"/>
          </p:cNvSpPr>
          <p:nvPr>
            <p:ph type="title"/>
          </p:nvPr>
        </p:nvSpPr>
        <p:spPr/>
        <p:txBody>
          <a:bodyPr/>
          <a:lstStyle/>
          <a:p>
            <a:r>
              <a:rPr lang="de-DE" dirty="0"/>
              <a:t>Location </a:t>
            </a:r>
            <a:r>
              <a:rPr lang="de-DE" dirty="0" err="1"/>
              <a:t>dependent</a:t>
            </a:r>
            <a:r>
              <a:rPr lang="de-DE" dirty="0"/>
              <a:t> MBS </a:t>
            </a:r>
            <a:r>
              <a:rPr lang="de-DE" dirty="0" err="1"/>
              <a:t>services</a:t>
            </a:r>
            <a:endParaRPr lang="en-US" dirty="0"/>
          </a:p>
        </p:txBody>
      </p:sp>
    </p:spTree>
    <p:extLst>
      <p:ext uri="{BB962C8B-B14F-4D97-AF65-F5344CB8AC3E}">
        <p14:creationId xmlns:p14="http://schemas.microsoft.com/office/powerpoint/2010/main" val="162451898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58E9BD-87EB-4FBD-B3D7-65CA15C7DF31}"/>
              </a:ext>
            </a:extLst>
          </p:cNvPr>
          <p:cNvSpPr>
            <a:spLocks noGrp="1"/>
          </p:cNvSpPr>
          <p:nvPr>
            <p:ph idx="1"/>
          </p:nvPr>
        </p:nvSpPr>
        <p:spPr>
          <a:xfrm>
            <a:off x="748748" y="1690688"/>
            <a:ext cx="10515600" cy="4351338"/>
          </a:xfrm>
        </p:spPr>
        <p:txBody>
          <a:bodyPr/>
          <a:lstStyle/>
          <a:p>
            <a:r>
              <a:rPr lang="en-GB" sz="2400" dirty="0"/>
              <a:t>Considerations:</a:t>
            </a:r>
          </a:p>
          <a:p>
            <a:pPr lvl="1"/>
            <a:r>
              <a:rPr lang="en-GB" sz="2000" dirty="0"/>
              <a:t>Reuse of solution for non-supporting nodes towards supporting nodes might simplify implementation.</a:t>
            </a:r>
          </a:p>
          <a:p>
            <a:pPr lvl="1"/>
            <a:r>
              <a:rPr lang="en-GB" sz="2000" dirty="0"/>
              <a:t>However the solution is not optimised:</a:t>
            </a:r>
          </a:p>
          <a:p>
            <a:pPr marL="914400" lvl="2" indent="0">
              <a:buNone/>
            </a:pPr>
            <a:r>
              <a:rPr lang="en-GB" dirty="0"/>
              <a:t>The solution is not optimal for the switch between service areas:</a:t>
            </a:r>
          </a:p>
          <a:p>
            <a:pPr marL="1371600" lvl="3" indent="0">
              <a:buNone/>
            </a:pPr>
            <a:r>
              <a:rPr lang="en-GB" sz="2000" dirty="0"/>
              <a:t>Area of </a:t>
            </a:r>
            <a:r>
              <a:rPr lang="en-GB" sz="2000" dirty="0" err="1"/>
              <a:t>intrest</a:t>
            </a:r>
            <a:r>
              <a:rPr lang="en-GB" sz="2000" dirty="0"/>
              <a:t> event will not report the new location of the UE and thus an extra location inquiry is required to determine a new service area.</a:t>
            </a:r>
          </a:p>
          <a:p>
            <a:pPr marL="1371600" lvl="3" indent="0">
              <a:buNone/>
            </a:pPr>
            <a:r>
              <a:rPr lang="en-GB" sz="2000" dirty="0"/>
              <a:t>Cell change event leads to very high signalling load</a:t>
            </a:r>
          </a:p>
          <a:p>
            <a:pPr marL="1371600" lvl="3" indent="0">
              <a:buNone/>
            </a:pPr>
            <a:r>
              <a:rPr lang="en-GB" sz="2000" dirty="0"/>
              <a:t>Interaction with SMF to determine the new service area will lead to service interruptions</a:t>
            </a:r>
          </a:p>
          <a:p>
            <a:pPr marL="1371600" lvl="3" indent="0">
              <a:buNone/>
            </a:pPr>
            <a:r>
              <a:rPr lang="en-GB" sz="2000" dirty="0"/>
              <a:t>The solution will lead to higher signalling load than autonomous switching at RAN node</a:t>
            </a:r>
          </a:p>
        </p:txBody>
      </p:sp>
      <p:sp>
        <p:nvSpPr>
          <p:cNvPr id="3" name="Title 2">
            <a:extLst>
              <a:ext uri="{FF2B5EF4-FFF2-40B4-BE49-F238E27FC236}">
                <a16:creationId xmlns:a16="http://schemas.microsoft.com/office/drawing/2014/main" id="{84E7C6FD-C81F-44B2-92EE-468279796500}"/>
              </a:ext>
            </a:extLst>
          </p:cNvPr>
          <p:cNvSpPr>
            <a:spLocks noGrp="1"/>
          </p:cNvSpPr>
          <p:nvPr>
            <p:ph type="title"/>
          </p:nvPr>
        </p:nvSpPr>
        <p:spPr/>
        <p:txBody>
          <a:bodyPr/>
          <a:lstStyle/>
          <a:p>
            <a:r>
              <a:rPr lang="de-DE" dirty="0"/>
              <a:t>Location </a:t>
            </a:r>
            <a:r>
              <a:rPr lang="de-DE" dirty="0" err="1"/>
              <a:t>dependent</a:t>
            </a:r>
            <a:r>
              <a:rPr lang="de-DE" dirty="0"/>
              <a:t> MBS </a:t>
            </a:r>
            <a:r>
              <a:rPr lang="de-DE" dirty="0" err="1"/>
              <a:t>services</a:t>
            </a:r>
            <a:endParaRPr lang="en-US" dirty="0"/>
          </a:p>
        </p:txBody>
      </p:sp>
    </p:spTree>
    <p:extLst>
      <p:ext uri="{BB962C8B-B14F-4D97-AF65-F5344CB8AC3E}">
        <p14:creationId xmlns:p14="http://schemas.microsoft.com/office/powerpoint/2010/main" val="303414675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58E9BD-87EB-4FBD-B3D7-65CA15C7DF31}"/>
              </a:ext>
            </a:extLst>
          </p:cNvPr>
          <p:cNvSpPr>
            <a:spLocks noGrp="1"/>
          </p:cNvSpPr>
          <p:nvPr>
            <p:ph idx="1"/>
          </p:nvPr>
        </p:nvSpPr>
        <p:spPr>
          <a:xfrm>
            <a:off x="748748" y="1690688"/>
            <a:ext cx="10515600" cy="4351338"/>
          </a:xfrm>
        </p:spPr>
        <p:txBody>
          <a:bodyPr/>
          <a:lstStyle/>
          <a:p>
            <a:r>
              <a:rPr lang="en-GB" sz="2000" dirty="0"/>
              <a:t>Considerations (continued)</a:t>
            </a:r>
          </a:p>
          <a:p>
            <a:pPr lvl="1"/>
            <a:r>
              <a:rPr lang="en-GB" sz="2000" dirty="0"/>
              <a:t>However the solution is not optimised (continued)</a:t>
            </a:r>
          </a:p>
          <a:p>
            <a:pPr marL="914400" lvl="2" indent="0">
              <a:buNone/>
            </a:pPr>
            <a:r>
              <a:rPr lang="en-GB" dirty="0"/>
              <a:t>The solution is not optimal when UE leaves service area:</a:t>
            </a:r>
          </a:p>
          <a:p>
            <a:pPr marL="1371600" lvl="3" indent="0">
              <a:buNone/>
            </a:pPr>
            <a:r>
              <a:rPr lang="en-GB" sz="2000" dirty="0"/>
              <a:t>A UE at the cell edge might repeatedly leave and enter service area</a:t>
            </a:r>
          </a:p>
          <a:p>
            <a:pPr marL="1371600" lvl="3" indent="0">
              <a:buNone/>
            </a:pPr>
            <a:r>
              <a:rPr lang="en-GB" sz="2000" dirty="0"/>
              <a:t>RAN nodes may be capable of anticipating probability that UE re-enters service area based on UE trajectory</a:t>
            </a:r>
          </a:p>
          <a:p>
            <a:pPr marL="1371600" lvl="3" indent="0">
              <a:buNone/>
            </a:pPr>
            <a:r>
              <a:rPr lang="en-GB" sz="2000" dirty="0"/>
              <a:t>The solution may thus lead to higher signalling load than grace period at RAN node</a:t>
            </a:r>
          </a:p>
          <a:p>
            <a:pPr marL="1371600" lvl="3" indent="0">
              <a:buNone/>
            </a:pPr>
            <a:r>
              <a:rPr lang="en-GB" sz="2000" dirty="0"/>
              <a:t>On the other hand, RAN tries to minimize cell changes and handovers in any case</a:t>
            </a:r>
          </a:p>
          <a:p>
            <a:pPr lvl="1"/>
            <a:r>
              <a:rPr lang="en-GB" sz="2000" dirty="0"/>
              <a:t>The solution for non-supporting nodes might become unworkable if the encoding of the service area is modified as the area of interest encoding for the existing event relies on tracking areas and cell Ids)</a:t>
            </a:r>
          </a:p>
        </p:txBody>
      </p:sp>
      <p:sp>
        <p:nvSpPr>
          <p:cNvPr id="3" name="Title 2">
            <a:extLst>
              <a:ext uri="{FF2B5EF4-FFF2-40B4-BE49-F238E27FC236}">
                <a16:creationId xmlns:a16="http://schemas.microsoft.com/office/drawing/2014/main" id="{84E7C6FD-C81F-44B2-92EE-468279796500}"/>
              </a:ext>
            </a:extLst>
          </p:cNvPr>
          <p:cNvSpPr>
            <a:spLocks noGrp="1"/>
          </p:cNvSpPr>
          <p:nvPr>
            <p:ph type="title"/>
          </p:nvPr>
        </p:nvSpPr>
        <p:spPr/>
        <p:txBody>
          <a:bodyPr/>
          <a:lstStyle/>
          <a:p>
            <a:r>
              <a:rPr lang="de-DE" dirty="0"/>
              <a:t>Location </a:t>
            </a:r>
            <a:r>
              <a:rPr lang="de-DE" dirty="0" err="1"/>
              <a:t>dependent</a:t>
            </a:r>
            <a:r>
              <a:rPr lang="de-DE" dirty="0"/>
              <a:t> MBS </a:t>
            </a:r>
            <a:r>
              <a:rPr lang="de-DE" dirty="0" err="1"/>
              <a:t>services</a:t>
            </a:r>
            <a:endParaRPr lang="en-US" dirty="0"/>
          </a:p>
        </p:txBody>
      </p:sp>
    </p:spTree>
    <p:extLst>
      <p:ext uri="{BB962C8B-B14F-4D97-AF65-F5344CB8AC3E}">
        <p14:creationId xmlns:p14="http://schemas.microsoft.com/office/powerpoint/2010/main" val="98392272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58E9BD-87EB-4FBD-B3D7-65CA15C7DF31}"/>
              </a:ext>
            </a:extLst>
          </p:cNvPr>
          <p:cNvSpPr>
            <a:spLocks noGrp="1"/>
          </p:cNvSpPr>
          <p:nvPr>
            <p:ph idx="1"/>
          </p:nvPr>
        </p:nvSpPr>
        <p:spPr>
          <a:xfrm>
            <a:off x="748748" y="1690688"/>
            <a:ext cx="10515600" cy="4351338"/>
          </a:xfrm>
        </p:spPr>
        <p:txBody>
          <a:bodyPr/>
          <a:lstStyle/>
          <a:p>
            <a:r>
              <a:rPr lang="en-GB" sz="2000" dirty="0"/>
              <a:t>Considerations (continued)</a:t>
            </a:r>
          </a:p>
          <a:p>
            <a:pPr lvl="1"/>
            <a:r>
              <a:rPr lang="en-GB" sz="1800" dirty="0"/>
              <a:t>Autonomous switching at RAN node requires that all several service areas served by the RAN node are communicated to the RAN node</a:t>
            </a:r>
          </a:p>
          <a:p>
            <a:pPr lvl="2"/>
            <a:r>
              <a:rPr lang="en-GB" sz="1800" dirty="0"/>
              <a:t>This happens in PDU session related signalling when a UE joins or during handover. For a service with many small service areas based on cell IDs (e.g. V2X) communicating all service areas of the service might thus not be practical or lead to high signalling load</a:t>
            </a:r>
          </a:p>
          <a:p>
            <a:pPr lvl="2"/>
            <a:r>
              <a:rPr lang="en-GB" sz="1800" dirty="0"/>
              <a:t>However, SMF has no knowledge of area served by a RAN node to do the filtering of service areas for a RAN node</a:t>
            </a:r>
          </a:p>
          <a:p>
            <a:pPr lvl="2"/>
            <a:r>
              <a:rPr lang="en-GB" sz="1800" dirty="0"/>
              <a:t>A possible alternative could be to provide this information during shared tunnel establishment from the MB-SMF</a:t>
            </a:r>
          </a:p>
          <a:p>
            <a:pPr lvl="2"/>
            <a:r>
              <a:rPr lang="en-GB" sz="1800" dirty="0"/>
              <a:t>In addition, either the MB-SMF of SMF can filter service areas for a RAN node if it obtains RAN node IDs and tracking areas of the RAN node (assuming existing service area encoding via tracking area and cell ID; cell IDs contain RAN node IDs) </a:t>
            </a:r>
          </a:p>
          <a:p>
            <a:pPr lvl="3"/>
            <a:endParaRPr lang="en-US" dirty="0"/>
          </a:p>
          <a:p>
            <a:pPr lvl="2"/>
            <a:endParaRPr lang="en-US" dirty="0"/>
          </a:p>
        </p:txBody>
      </p:sp>
      <p:sp>
        <p:nvSpPr>
          <p:cNvPr id="3" name="Title 2">
            <a:extLst>
              <a:ext uri="{FF2B5EF4-FFF2-40B4-BE49-F238E27FC236}">
                <a16:creationId xmlns:a16="http://schemas.microsoft.com/office/drawing/2014/main" id="{84E7C6FD-C81F-44B2-92EE-468279796500}"/>
              </a:ext>
            </a:extLst>
          </p:cNvPr>
          <p:cNvSpPr>
            <a:spLocks noGrp="1"/>
          </p:cNvSpPr>
          <p:nvPr>
            <p:ph type="title"/>
          </p:nvPr>
        </p:nvSpPr>
        <p:spPr/>
        <p:txBody>
          <a:bodyPr/>
          <a:lstStyle/>
          <a:p>
            <a:r>
              <a:rPr lang="de-DE" dirty="0"/>
              <a:t>Location </a:t>
            </a:r>
            <a:r>
              <a:rPr lang="de-DE" dirty="0" err="1"/>
              <a:t>dependent</a:t>
            </a:r>
            <a:r>
              <a:rPr lang="de-DE" dirty="0"/>
              <a:t> MBS </a:t>
            </a:r>
            <a:r>
              <a:rPr lang="de-DE" dirty="0" err="1"/>
              <a:t>services</a:t>
            </a:r>
            <a:endParaRPr lang="en-US" dirty="0"/>
          </a:p>
        </p:txBody>
      </p:sp>
    </p:spTree>
    <p:extLst>
      <p:ext uri="{BB962C8B-B14F-4D97-AF65-F5344CB8AC3E}">
        <p14:creationId xmlns:p14="http://schemas.microsoft.com/office/powerpoint/2010/main" val="25474634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0DAB3B-692E-4D0C-9930-FBFB189DD10D}"/>
              </a:ext>
            </a:extLst>
          </p:cNvPr>
          <p:cNvSpPr>
            <a:spLocks noGrp="1"/>
          </p:cNvSpPr>
          <p:nvPr>
            <p:ph idx="1"/>
          </p:nvPr>
        </p:nvSpPr>
        <p:spPr/>
        <p:txBody>
          <a:bodyPr/>
          <a:lstStyle/>
          <a:p>
            <a:r>
              <a:rPr lang="de-DE" dirty="0" err="1"/>
              <a:t>Proposals</a:t>
            </a:r>
            <a:endParaRPr lang="de-DE" dirty="0"/>
          </a:p>
          <a:p>
            <a:pPr marL="514350" indent="-514350">
              <a:buFont typeface="+mj-lt"/>
              <a:buAutoNum type="arabicPeriod"/>
            </a:pPr>
            <a:r>
              <a:rPr lang="en-US" sz="2400" dirty="0"/>
              <a:t>The RAN node switches autonomously between service areas for location based services</a:t>
            </a:r>
          </a:p>
          <a:p>
            <a:pPr marL="514350" indent="-514350">
              <a:buFont typeface="+mj-lt"/>
              <a:buAutoNum type="arabicPeriod"/>
            </a:pPr>
            <a:r>
              <a:rPr lang="en-US" sz="2400" dirty="0"/>
              <a:t>All service areas served by a RAN node (and only those) are send to the RAN node when the UE joins or during handover.</a:t>
            </a:r>
          </a:p>
          <a:p>
            <a:pPr lvl="1"/>
            <a:r>
              <a:rPr lang="en-US" dirty="0"/>
              <a:t>The SMF obtains the tracking areas served by the RAN node and the RAN node ID from the RAN node and determines the service areas based on that</a:t>
            </a:r>
          </a:p>
          <a:p>
            <a:pPr marL="514350" indent="-514350">
              <a:buFont typeface="+mj-lt"/>
              <a:buAutoNum type="arabicPeriod"/>
            </a:pPr>
            <a:r>
              <a:rPr lang="en-US" sz="2400" dirty="0"/>
              <a:t>The RAN node informs the SMF only after a grace when the UE leaves the service area (local MBS) / all service areas (location dependent MBS)</a:t>
            </a:r>
          </a:p>
          <a:p>
            <a:pPr lvl="1"/>
            <a:r>
              <a:rPr lang="en-US" dirty="0"/>
              <a:t>A new event is defined or the area of interest event is extended with new parameters to request this behavior</a:t>
            </a:r>
            <a:br>
              <a:rPr lang="de-DE" dirty="0"/>
            </a:br>
            <a:endParaRPr lang="en-US" dirty="0"/>
          </a:p>
        </p:txBody>
      </p:sp>
      <p:sp>
        <p:nvSpPr>
          <p:cNvPr id="3" name="Title 2">
            <a:extLst>
              <a:ext uri="{FF2B5EF4-FFF2-40B4-BE49-F238E27FC236}">
                <a16:creationId xmlns:a16="http://schemas.microsoft.com/office/drawing/2014/main" id="{0CFBAF06-CFB5-464E-B3D7-60B4311E42F5}"/>
              </a:ext>
            </a:extLst>
          </p:cNvPr>
          <p:cNvSpPr>
            <a:spLocks noGrp="1"/>
          </p:cNvSpPr>
          <p:nvPr>
            <p:ph type="title"/>
          </p:nvPr>
        </p:nvSpPr>
        <p:spPr/>
        <p:txBody>
          <a:bodyPr/>
          <a:lstStyle/>
          <a:p>
            <a:r>
              <a:rPr lang="de-DE" dirty="0"/>
              <a:t>Location </a:t>
            </a:r>
            <a:r>
              <a:rPr lang="de-DE" dirty="0" err="1"/>
              <a:t>dependent</a:t>
            </a:r>
            <a:r>
              <a:rPr lang="de-DE" dirty="0"/>
              <a:t> MBS </a:t>
            </a:r>
            <a:r>
              <a:rPr lang="de-DE" dirty="0" err="1"/>
              <a:t>services</a:t>
            </a:r>
            <a:endParaRPr lang="en-US" dirty="0"/>
          </a:p>
        </p:txBody>
      </p:sp>
    </p:spTree>
    <p:extLst>
      <p:ext uri="{BB962C8B-B14F-4D97-AF65-F5344CB8AC3E}">
        <p14:creationId xmlns:p14="http://schemas.microsoft.com/office/powerpoint/2010/main" val="40170199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11042</TotalTime>
  <Words>1129</Words>
  <Application>Microsoft Office PowerPoint</Application>
  <PresentationFormat>Widescreen</PresentationFormat>
  <Paragraphs>53</Paragraphs>
  <Slides>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Location based services</vt:lpstr>
      <vt:lpstr>Location dependent MBS services</vt:lpstr>
      <vt:lpstr>Location dependent MBS services</vt:lpstr>
      <vt:lpstr>Location dependent MBS services</vt:lpstr>
      <vt:lpstr>Location dependent MBS services</vt:lpstr>
      <vt:lpstr>Location dependent MBS services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 R00 SA2#148e</cp:lastModifiedBy>
  <cp:revision>611</cp:revision>
  <dcterms:created xsi:type="dcterms:W3CDTF">2010-02-05T13:52:04Z</dcterms:created>
  <dcterms:modified xsi:type="dcterms:W3CDTF">2021-11-08T21:11:03Z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